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711" r:id="rId2"/>
    <p:sldMasterId id="2147483731" r:id="rId3"/>
  </p:sldMasterIdLst>
  <p:notesMasterIdLst>
    <p:notesMasterId r:id="rId20"/>
  </p:notesMasterIdLst>
  <p:handoutMasterIdLst>
    <p:handoutMasterId r:id="rId21"/>
  </p:handoutMasterIdLst>
  <p:sldIdLst>
    <p:sldId id="351" r:id="rId4"/>
    <p:sldId id="341" r:id="rId5"/>
    <p:sldId id="352" r:id="rId6"/>
    <p:sldId id="331" r:id="rId7"/>
    <p:sldId id="340" r:id="rId8"/>
    <p:sldId id="334" r:id="rId9"/>
    <p:sldId id="304" r:id="rId10"/>
    <p:sldId id="342" r:id="rId11"/>
    <p:sldId id="344" r:id="rId12"/>
    <p:sldId id="343" r:id="rId13"/>
    <p:sldId id="345" r:id="rId14"/>
    <p:sldId id="347" r:id="rId15"/>
    <p:sldId id="346" r:id="rId16"/>
    <p:sldId id="348" r:id="rId17"/>
    <p:sldId id="349" r:id="rId18"/>
    <p:sldId id="350" r:id="rId19"/>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522" autoAdjust="0"/>
  </p:normalViewPr>
  <p:slideViewPr>
    <p:cSldViewPr>
      <p:cViewPr>
        <p:scale>
          <a:sx n="70" d="100"/>
          <a:sy n="70" d="100"/>
        </p:scale>
        <p:origin x="-15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68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extLst/>
          </a:lstStyle>
          <a:p>
            <a:fld id="{68F88C59-319B-4332-9A1D-2A62CFCB00D8}" type="datetimeFigureOut">
              <a:rPr lang="en-US" smtClean="0"/>
              <a:pPr/>
              <a:t>2/9/2017</a:t>
            </a:fld>
            <a:endParaRPr lang="en-US"/>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968B300D-05F0-4B43-940D-46DED5A791AD}" type="datetimeFigureOut">
              <a:rPr lang="en-US" smtClean="0"/>
              <a:pPr/>
              <a:t>2/9/2017</a:t>
            </a:fld>
            <a:endParaRPr 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extLst/>
          </a:lstStyle>
          <a:p>
            <a:endParaRPr lang="en-US"/>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b="0" kern="1200" dirty="0" smtClean="0">
                <a:solidFill>
                  <a:schemeClr val="tx1"/>
                </a:solidFill>
                <a:latin typeface="+mn-lt"/>
                <a:ea typeface="+mn-ea"/>
                <a:cs typeface="+mn-cs"/>
              </a:rPr>
              <a:t>Initially approached by local youth entrepreneur Michael Burgess who started his own landscaping business.</a:t>
            </a:r>
            <a:r>
              <a:rPr lang="en-CA" sz="1200" b="0" kern="1200" baseline="0" dirty="0" smtClean="0">
                <a:solidFill>
                  <a:schemeClr val="tx1"/>
                </a:solidFill>
                <a:latin typeface="+mn-lt"/>
                <a:ea typeface="+mn-ea"/>
                <a:cs typeface="+mn-cs"/>
              </a:rPr>
              <a:t>  Had a dream of starting a community garden at the Library and wanted to help us make it a reality.</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Great idea, but no budget.  Thought Michael was offering to do it all, but that was not the case.  Still liked the idea because we knew it would tie in nicely to the 4 O’clock food programme.</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Library has very little outdoor green space.  After some discussion our neighbours gave us ongoing access to green space in front of their building!</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Had land and gardener, needed wood for raised beds and soil.  Plus seeds/seedlings.</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No Budget!!!  Started to make calls.  Talked about food programme, about education for community, about what we might do with the food...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Donations of cedar from local lumber yard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Seeds from Canadian Tire</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Compost from Town of Collingwood.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We did it with no budget and complete community buy-in and support!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Large sign to acknowledge community support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People were concerned about:</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Vandalism (this</a:t>
            </a:r>
            <a:r>
              <a:rPr lang="en-CA" sz="1200" b="0" kern="1200" baseline="0" dirty="0" smtClean="0">
                <a:solidFill>
                  <a:schemeClr val="tx1"/>
                </a:solidFill>
                <a:latin typeface="+mn-lt"/>
                <a:ea typeface="+mn-ea"/>
                <a:cs typeface="+mn-cs"/>
              </a:rPr>
              <a:t> has never been a problem)</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Stealing of food (We</a:t>
            </a:r>
            <a:r>
              <a:rPr lang="en-CA" sz="1200" b="0" kern="1200" baseline="0" dirty="0" smtClean="0">
                <a:solidFill>
                  <a:schemeClr val="tx1"/>
                </a:solidFill>
                <a:latin typeface="+mn-lt"/>
                <a:ea typeface="+mn-ea"/>
                <a:cs typeface="+mn-cs"/>
              </a:rPr>
              <a:t> reframe the way people think about this.  To us, it isn’t stealing food.  If community members want to help themselves to fresh food right from the garden, we are happy for them to do that).</a:t>
            </a:r>
            <a:endParaRPr lang="en-US" sz="1200" b="1" kern="1200" dirty="0" smtClean="0">
              <a:solidFill>
                <a:schemeClr val="tx1"/>
              </a:solidFill>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b="0" kern="1200" dirty="0" smtClean="0">
                <a:solidFill>
                  <a:schemeClr val="tx1"/>
                </a:solidFill>
                <a:latin typeface="+mn-lt"/>
                <a:ea typeface="+mn-ea"/>
                <a:cs typeface="+mn-cs"/>
              </a:rPr>
              <a:t>Land and water provided by Rick and </a:t>
            </a:r>
            <a:r>
              <a:rPr lang="en-CA" sz="1200" b="0" kern="1200" dirty="0" err="1" smtClean="0">
                <a:solidFill>
                  <a:schemeClr val="tx1"/>
                </a:solidFill>
                <a:latin typeface="+mn-lt"/>
                <a:ea typeface="+mn-ea"/>
                <a:cs typeface="+mn-cs"/>
              </a:rPr>
              <a:t>Anka</a:t>
            </a:r>
            <a:r>
              <a:rPr lang="en-CA" sz="1200" b="0" kern="1200" dirty="0" smtClean="0">
                <a:solidFill>
                  <a:schemeClr val="tx1"/>
                </a:solidFill>
                <a:latin typeface="+mn-lt"/>
                <a:ea typeface="+mn-ea"/>
                <a:cs typeface="+mn-cs"/>
              </a:rPr>
              <a:t> </a:t>
            </a:r>
            <a:r>
              <a:rPr lang="en-CA" sz="1200" b="0" kern="1200" dirty="0" err="1" smtClean="0">
                <a:solidFill>
                  <a:schemeClr val="tx1"/>
                </a:solidFill>
                <a:latin typeface="+mn-lt"/>
                <a:ea typeface="+mn-ea"/>
                <a:cs typeface="+mn-cs"/>
              </a:rPr>
              <a:t>Lexx</a:t>
            </a:r>
            <a:r>
              <a:rPr lang="en-CA" sz="1200" b="0" kern="1200" dirty="0" smtClean="0">
                <a:solidFill>
                  <a:schemeClr val="tx1"/>
                </a:solidFill>
                <a:latin typeface="+mn-lt"/>
                <a:ea typeface="+mn-ea"/>
                <a:cs typeface="+mn-cs"/>
              </a:rPr>
              <a:t>, the neighbours who gave us access to their plot of land.  They have a tap on the outside of</a:t>
            </a:r>
            <a:r>
              <a:rPr lang="en-CA" sz="1200" b="0" kern="1200" baseline="0" dirty="0" smtClean="0">
                <a:solidFill>
                  <a:schemeClr val="tx1"/>
                </a:solidFill>
                <a:latin typeface="+mn-lt"/>
                <a:ea typeface="+mn-ea"/>
                <a:cs typeface="+mn-cs"/>
              </a:rPr>
              <a:t> the building that the garden is on, and they let us use the tap to water the garden as often as needed.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Maintaining partnership with Canadian Tire</a:t>
            </a:r>
            <a:r>
              <a:rPr lang="en-CA" sz="1200" b="0" kern="1200" baseline="0" dirty="0" smtClean="0">
                <a:solidFill>
                  <a:schemeClr val="tx1"/>
                </a:solidFill>
                <a:latin typeface="+mn-lt"/>
                <a:ea typeface="+mn-ea"/>
                <a:cs typeface="+mn-cs"/>
              </a:rPr>
              <a:t> for seeds and seedlings in the spring.</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Community planting party in the spring (with significant teen involvement)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Teen Gardening Club through summer - Run it like a regular club, currently no community service hours given for participation, but could be a possibility in the future (administrative requirements for setting up volunteers is cumbersome for us).</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b="0" kern="1200" dirty="0" smtClean="0">
                <a:solidFill>
                  <a:schemeClr val="tx1"/>
                </a:solidFill>
                <a:latin typeface="+mn-lt"/>
                <a:ea typeface="+mn-ea"/>
                <a:cs typeface="+mn-cs"/>
              </a:rPr>
              <a:t>Goes back into food programme!</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Thanksgiving and Christmas feasts with food we grow featured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Canning workshop – all ages welcome.  Teens participated.  Huge batch of tomato sauce used through the winter for pasta at 4 </a:t>
            </a:r>
            <a:r>
              <a:rPr lang="en-CA" sz="1200" b="0" kern="1200" dirty="0" err="1" smtClean="0">
                <a:solidFill>
                  <a:schemeClr val="tx1"/>
                </a:solidFill>
                <a:latin typeface="+mn-lt"/>
                <a:ea typeface="+mn-ea"/>
                <a:cs typeface="+mn-cs"/>
              </a:rPr>
              <a:t>O’Clock</a:t>
            </a:r>
            <a:r>
              <a:rPr lang="en-CA" sz="1200" b="0" kern="1200" dirty="0" smtClean="0">
                <a:solidFill>
                  <a:schemeClr val="tx1"/>
                </a:solidFill>
                <a:latin typeface="+mn-lt"/>
                <a:ea typeface="+mn-ea"/>
                <a:cs typeface="+mn-cs"/>
              </a:rPr>
              <a:t> food.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Give food from the garden for free to Library patrons by placing a basket near our entrance that patrons can help themselves from.  Contribute to community food security and gives a sense of ease of abundance.</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Some excess goes to the food bank.</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Safe space</a:t>
            </a:r>
          </a:p>
          <a:p>
            <a:endParaRPr lang="en-CA" dirty="0" smtClean="0"/>
          </a:p>
          <a:p>
            <a:r>
              <a:rPr lang="en-CA" dirty="0" smtClean="0"/>
              <a:t>We’ve put significant emphasis on building trust and it seems to have paid off.  Youth are choosing to spend time with us and share their</a:t>
            </a:r>
            <a:r>
              <a:rPr lang="en-CA" baseline="0" dirty="0" smtClean="0"/>
              <a:t> struggles with us.  This positions us as helpers and gives us the ability to use our community knowledge and put our partnerships to good use.</a:t>
            </a:r>
          </a:p>
          <a:p>
            <a:endParaRPr lang="en-CA" baseline="0" dirty="0" smtClean="0"/>
          </a:p>
          <a:p>
            <a:r>
              <a:rPr lang="en-CA" baseline="0" dirty="0" smtClean="0"/>
              <a:t>Feeding youth one meal per week is not changing their lives, but it helps to meet one small need.  More importantly, it helps us to continue to build relationships and trust.  Food is an excellent equalizer and eating a meal together gives an important chance to connect on a regular basis.  </a:t>
            </a:r>
          </a:p>
          <a:p>
            <a:endParaRPr lang="en-CA" baseline="0" dirty="0" smtClean="0"/>
          </a:p>
          <a:p>
            <a:r>
              <a:rPr lang="en-CA" baseline="0" dirty="0" smtClean="0"/>
              <a:t>Eventually we began bringing in guest speakers from other community </a:t>
            </a:r>
            <a:r>
              <a:rPr lang="en-CA" baseline="0" dirty="0" err="1" smtClean="0"/>
              <a:t>org’s</a:t>
            </a:r>
            <a:r>
              <a:rPr lang="en-CA" baseline="0" dirty="0" smtClean="0"/>
              <a:t> to provide essential info to the youth. (Tracks, Health Unit, Housing, etc.), we also brought in an artist who made art with them weekly during the food program.  </a:t>
            </a:r>
          </a:p>
          <a:p>
            <a:endParaRPr lang="en-CA" baseline="0" dirty="0" smtClean="0"/>
          </a:p>
          <a:p>
            <a:r>
              <a:rPr lang="en-CA" baseline="0" dirty="0" smtClean="0"/>
              <a:t>We all know that public libraries are relevant and vibrant spaces, but for us, doing this work has made the Library much more visible in the community and we are approached more often now to act as partners on other key community projects (new youth centre, youth shelter, long table event, etc.).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kern="1200" dirty="0" smtClean="0">
                <a:solidFill>
                  <a:schemeClr val="tx1"/>
                </a:solidFill>
                <a:latin typeface="+mn-lt"/>
                <a:ea typeface="+mn-ea"/>
                <a:cs typeface="+mn-cs"/>
              </a:rPr>
              <a:t>Some of these things might seem very specific to our community – how these projects came to be.  But the message we really want to impart is that if you reach out and build strong partnerships and relationships the obvious ways that work for your library and your community will come to light.  Follow the natural progression.  That’s what we did and this is where it has taken us.</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What’s next?</a:t>
            </a:r>
          </a:p>
          <a:p>
            <a:r>
              <a:rPr lang="en-US" sz="1200" kern="1200" dirty="0" smtClean="0">
                <a:solidFill>
                  <a:schemeClr val="tx1"/>
                </a:solidFill>
                <a:latin typeface="+mn-lt"/>
                <a:ea typeface="+mn-ea"/>
                <a:cs typeface="+mn-cs"/>
              </a:rPr>
              <a:t>Very transient – some youth have moved, some have fallen beyond our assistance, some have gone to school. Their needs are always changing and evolving, so our services are always changing and evolving.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Our community is currently planning a new youth centre and library staff sit on the committee for that project. Our community is also planning a new youth shelter, and library staff has been involved in with this project, as well. We are trying to advocate for youth in our community and be a voice for them.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will continue to provide unique program and learning opportunities:</a:t>
            </a:r>
          </a:p>
          <a:p>
            <a:r>
              <a:rPr lang="en-US" sz="1200" kern="1200" dirty="0" smtClean="0">
                <a:solidFill>
                  <a:schemeClr val="tx1"/>
                </a:solidFill>
                <a:latin typeface="+mn-lt"/>
                <a:ea typeface="+mn-ea"/>
                <a:cs typeface="+mn-cs"/>
              </a:rPr>
              <a:t>-community garden</a:t>
            </a:r>
          </a:p>
          <a:p>
            <a:r>
              <a:rPr lang="en-US" sz="1200" kern="1200" dirty="0" smtClean="0">
                <a:solidFill>
                  <a:schemeClr val="tx1"/>
                </a:solidFill>
                <a:latin typeface="+mn-lt"/>
                <a:ea typeface="+mn-ea"/>
                <a:cs typeface="+mn-cs"/>
              </a:rPr>
              <a:t>-food program</a:t>
            </a:r>
          </a:p>
          <a:p>
            <a:r>
              <a:rPr lang="en-US" sz="1200" kern="1200" dirty="0" smtClean="0">
                <a:solidFill>
                  <a:schemeClr val="tx1"/>
                </a:solidFill>
                <a:latin typeface="+mn-lt"/>
                <a:ea typeface="+mn-ea"/>
                <a:cs typeface="+mn-cs"/>
              </a:rPr>
              <a:t>	-speakers and resources at this program</a:t>
            </a:r>
          </a:p>
          <a:p>
            <a:r>
              <a:rPr lang="en-US" sz="1200" kern="1200" dirty="0" smtClean="0">
                <a:solidFill>
                  <a:schemeClr val="tx1"/>
                </a:solidFill>
                <a:latin typeface="+mn-lt"/>
                <a:ea typeface="+mn-ea"/>
                <a:cs typeface="+mn-cs"/>
              </a:rPr>
              <a:t>	-encourage youth to prepare meals with 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are also continuously trying to break down barriers between “us and them” mentality. We want to engage these youth with regular and traditional library programming and blend two user groups together – traditional and non-traditional library users. We want to offer programming to all youth in our community. </a:t>
            </a:r>
          </a:p>
          <a:p>
            <a:endParaRPr lang="en-CA"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People mostly know Collingwood as a vacation destination and a beautiful and picturesque and historic town.  These things are true. We are a four season tourist destination and we do have a rich history that has been well preserved, but there is much more to the story than meets the eye. </a:t>
            </a:r>
          </a:p>
          <a:p>
            <a:r>
              <a:rPr lang="en-US" sz="1200" b="1" kern="1200" dirty="0" smtClean="0">
                <a:solidFill>
                  <a:schemeClr val="tx1"/>
                </a:solidFill>
                <a:latin typeface="+mn-lt"/>
                <a:ea typeface="+mn-ea"/>
                <a:cs typeface="+mn-cs"/>
              </a:rPr>
              <a:t>How many people have been to Collingwood before?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Collingwood is a small town had a large segment of our population has social needs. The challenge is that our community has minimal services to meet those needs. And the services that are offered are stretched, because they are the only few that are available.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Our most common social issues that we see in our community as a whole (not just among teens) are:</a:t>
            </a:r>
          </a:p>
          <a:p>
            <a:r>
              <a:rPr lang="en-US" sz="1200" kern="1200" dirty="0" smtClean="0">
                <a:solidFill>
                  <a:schemeClr val="tx1"/>
                </a:solidFill>
                <a:latin typeface="+mn-lt"/>
                <a:ea typeface="+mn-ea"/>
                <a:cs typeface="+mn-cs"/>
              </a:rPr>
              <a:t>Poverty – there is a huge disparity between “have and have </a:t>
            </a:r>
            <a:r>
              <a:rPr lang="en-US" sz="1200" kern="1200" dirty="0" err="1" smtClean="0">
                <a:solidFill>
                  <a:schemeClr val="tx1"/>
                </a:solidFill>
                <a:latin typeface="+mn-lt"/>
                <a:ea typeface="+mn-ea"/>
                <a:cs typeface="+mn-cs"/>
              </a:rPr>
              <a:t>nots</a:t>
            </a:r>
            <a:r>
              <a:rPr lang="en-US" sz="1200" kern="1200" dirty="0" smtClean="0">
                <a:solidFill>
                  <a:schemeClr val="tx1"/>
                </a:solidFill>
                <a:latin typeface="+mn-lt"/>
                <a:ea typeface="+mn-ea"/>
                <a:cs typeface="+mn-cs"/>
              </a:rPr>
              <a:t>” and that gap is only increasing as Collingwood becomes a more and more popular retirement community and a place for people from GTA to raise their families.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Homelessness – As people from the GTA move up (increased demand for houses), the cost of housing has risen at a great speed. This includes both single family homes and rentals.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Mental Health Challenges  - We see this constantly at the library because there is nowhere else for people to go, spend time and interact with other people.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significant issues in Collingwood that most wouldn’t notice at first glance.  Many locals don’t even realize, and certainly not visitor or new comers to our community.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Population: 15 – 24 years: 2,314 ; </a:t>
            </a:r>
            <a:r>
              <a:rPr lang="en-US" sz="1200" b="1" kern="12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Education: 40% of Collingwood’s population has high school diploma or equivalent or no diploma, certificate or degree ~from Town of Collingwood Community Profile, 2014</a:t>
            </a:r>
          </a:p>
          <a:p>
            <a:r>
              <a:rPr lang="en-US" sz="1200" kern="1200" dirty="0" smtClean="0">
                <a:solidFill>
                  <a:schemeClr val="tx1"/>
                </a:solidFill>
                <a:latin typeface="+mn-lt"/>
                <a:ea typeface="+mn-ea"/>
                <a:cs typeface="+mn-cs"/>
              </a:rPr>
              <a:t>Simcoe County has a steady high school graduation rate of 80% ; our local public high school has a 74% high school graduation rate – 6% below our county average. To compare, TDSB has a high school graduation rate of 84% (2014).</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Dollars and Cents: Median family income: $78,121 ; 19.4% of children in Simcoe County classified as low-income. These numbers are concerning when we look at our basic needs, primarily housing and food.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Housing: Average cost of single family home: $544,554 (2016). This number is daunting, especially when you look at our average income. Collingwood has a 0.7% vacancy rate. Our rental space is at a premium because people cannot afford houses. In </a:t>
            </a:r>
            <a:r>
              <a:rPr lang="en-US" sz="1200" b="1" kern="1200" dirty="0" smtClean="0">
                <a:solidFill>
                  <a:schemeClr val="tx1"/>
                </a:solidFill>
                <a:latin typeface="+mn-lt"/>
                <a:ea typeface="+mn-ea"/>
                <a:cs typeface="+mn-cs"/>
              </a:rPr>
              <a:t>Simcoe County</a:t>
            </a:r>
            <a:r>
              <a:rPr lang="en-US" sz="1200" kern="1200" dirty="0" smtClean="0">
                <a:solidFill>
                  <a:schemeClr val="tx1"/>
                </a:solidFill>
                <a:latin typeface="+mn-lt"/>
                <a:ea typeface="+mn-ea"/>
                <a:cs typeface="+mn-cs"/>
              </a:rPr>
              <a:t>, there were 2200 emergency shelter visits in 2015; 30% of visits were individuals aged 16 to 24. There is currently no emergency shelter in Collingwood.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you see these stats, is anyone reminded of their community? Does this reflect anyone else’s experiences?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Jocelyn is going to talk more about our challenges with housing in regards to rentals and shelters, particularly the lack there of.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normAutofit/>
          </a:bodyPr>
          <a:lstStyle/>
          <a:p>
            <a:r>
              <a:rPr lang="en-US" sz="1200" b="1" kern="1200" dirty="0" smtClean="0">
                <a:solidFill>
                  <a:schemeClr val="tx1"/>
                </a:solidFill>
                <a:latin typeface="+mn-lt"/>
                <a:ea typeface="+mn-ea"/>
                <a:cs typeface="+mn-cs"/>
              </a:rPr>
              <a:t>When and why did these youth start accessing the Library?</a:t>
            </a:r>
          </a:p>
          <a:p>
            <a:pPr lvl="0"/>
            <a:r>
              <a:rPr lang="en-US" sz="1200" b="0" kern="1200" dirty="0" smtClean="0">
                <a:solidFill>
                  <a:schemeClr val="tx1"/>
                </a:solidFill>
                <a:latin typeface="+mn-lt"/>
                <a:ea typeface="+mn-ea"/>
                <a:cs typeface="+mn-cs"/>
              </a:rPr>
              <a:t>Library in a central location</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Began offering computer access for free (charged $ pre 2014)</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Put an emphasis on building relationships with all youth who accessed the space.</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 relationships were built, a clearer image emerged of the significant barriers faced by the youth…</a:t>
            </a:r>
          </a:p>
          <a:p>
            <a:pPr lvl="0"/>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Lack of stable housing</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  Lack of food security</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  Violence in the home</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  Lack of positive adult role models</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  Addictions/mental health issues of caregivers (if any) leading to feelings of        instability</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  Educational challenges</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 what do we see?  Youth who are:			</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Hungry					  </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Homeless or street involved (insecure housing)	</a:t>
            </a:r>
            <a:endParaRPr lang="en-US" sz="1200" b="1" kern="1200" dirty="0" smtClean="0">
              <a:solidFill>
                <a:schemeClr val="tx1"/>
              </a:solidFill>
              <a:latin typeface="+mn-lt"/>
              <a:ea typeface="+mn-ea"/>
              <a:cs typeface="+mn-cs"/>
            </a:endParaRPr>
          </a:p>
          <a:p>
            <a:pPr lvl="0"/>
            <a:r>
              <a:rPr lang="en-US" sz="1200" b="0" kern="1200" dirty="0" smtClean="0">
                <a:solidFill>
                  <a:schemeClr val="tx1"/>
                </a:solidFill>
                <a:latin typeface="+mn-lt"/>
                <a:ea typeface="+mn-ea"/>
                <a:cs typeface="+mn-cs"/>
              </a:rPr>
              <a:t>Out of school (poor or non-existent literacy skills)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In and out of Jail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pregnant at young ages	</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they asked us for:</a:t>
            </a:r>
          </a:p>
          <a:p>
            <a:r>
              <a:rPr lang="en-CA" sz="1200" b="0" kern="1200" dirty="0" smtClean="0">
                <a:solidFill>
                  <a:schemeClr val="tx1"/>
                </a:solidFill>
                <a:latin typeface="+mn-lt"/>
                <a:ea typeface="+mn-ea"/>
                <a:cs typeface="+mn-cs"/>
              </a:rPr>
              <a:t>Food!!!!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Info on shelters and emergency sleeping arrangements</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Health info – birth control</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Pre and post natal care referrals</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Reference letters for court system</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
        <p:nvSpPr>
          <p:cNvPr id="5" name="Right Arrow 4"/>
          <p:cNvSpPr/>
          <p:nvPr/>
        </p:nvSpPr>
        <p:spPr>
          <a:xfrm flipV="1">
            <a:off x="2258907" y="7824470"/>
            <a:ext cx="623147" cy="30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the youth are at the library using our space, all day every day. Naturally, we’re going to run into some challenges, and it started with behaviour. Some of the common things we saw were:</a:t>
            </a:r>
          </a:p>
          <a:p>
            <a:r>
              <a:rPr lang="en-US" sz="1200" kern="1200" dirty="0" smtClean="0">
                <a:solidFill>
                  <a:schemeClr val="tx1"/>
                </a:solidFill>
                <a:latin typeface="+mn-lt"/>
                <a:ea typeface="+mn-ea"/>
                <a:cs typeface="+mn-cs"/>
              </a:rPr>
              <a:t>-making out/flirtatious or sexual touching: we had a couple bean bag chairs, which were too comfortable. We had to remove these from the department in an attempt to control PDA. </a:t>
            </a:r>
          </a:p>
          <a:p>
            <a:r>
              <a:rPr lang="en-US" sz="1200" kern="1200" dirty="0" smtClean="0">
                <a:solidFill>
                  <a:schemeClr val="tx1"/>
                </a:solidFill>
                <a:latin typeface="+mn-lt"/>
                <a:ea typeface="+mn-ea"/>
                <a:cs typeface="+mn-cs"/>
              </a:rPr>
              <a:t>-swearing and offensive language:  racist, sexist, constant swearing, sexual jokes. </a:t>
            </a:r>
          </a:p>
          <a:p>
            <a:r>
              <a:rPr lang="en-US" sz="1200" kern="1200" dirty="0" smtClean="0">
                <a:solidFill>
                  <a:schemeClr val="tx1"/>
                </a:solidFill>
                <a:latin typeface="+mn-lt"/>
                <a:ea typeface="+mn-ea"/>
                <a:cs typeface="+mn-cs"/>
              </a:rPr>
              <a:t>-inappropriate topics for public space – guns, sexually explicit, STIs, drugs/drug use. Their language and conversations were more challenging to address, as we couldn’t always hear what was being said, but perhaps a patron was closer and could hear everything that was being said. It was also challenging because they were often in large groups, so you weren’t always sure who the culprit was. We give out a lot of language warnings and came to the conclusion that after three warning you would be asked to leave for the day. </a:t>
            </a:r>
          </a:p>
          <a:p>
            <a:r>
              <a:rPr lang="en-US" sz="1200" kern="1200" dirty="0" smtClean="0">
                <a:solidFill>
                  <a:schemeClr val="tx1"/>
                </a:solidFill>
                <a:latin typeface="+mn-lt"/>
                <a:ea typeface="+mn-ea"/>
                <a:cs typeface="+mn-cs"/>
              </a:rPr>
              <a:t>-occasional minor vandalism: throwing books, slamming into doors.</a:t>
            </a:r>
          </a:p>
          <a:p>
            <a:r>
              <a:rPr lang="en-US" sz="1200" kern="1200" dirty="0" smtClean="0">
                <a:solidFill>
                  <a:schemeClr val="tx1"/>
                </a:solidFill>
                <a:latin typeface="+mn-lt"/>
                <a:ea typeface="+mn-ea"/>
                <a:cs typeface="+mn-cs"/>
              </a:rPr>
              <a:t>All of this behaviour was just to test their boundaries and see how much they could get away with, so we had to enforce strict guidelines, both for the youth and for staff to follow. </a:t>
            </a:r>
            <a:r>
              <a:rPr lang="en-US" sz="1200" b="1" kern="1200" dirty="0" smtClean="0">
                <a:solidFill>
                  <a:schemeClr val="tx1"/>
                </a:solidFill>
                <a:latin typeface="+mn-lt"/>
                <a:ea typeface="+mn-ea"/>
                <a:cs typeface="+mn-cs"/>
              </a:rPr>
              <a:t>Code of Conduct.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certainly had a lot of comments and concerns from patrons. </a:t>
            </a:r>
          </a:p>
          <a:p>
            <a:r>
              <a:rPr lang="en-US" sz="1200" kern="1200" dirty="0" smtClean="0">
                <a:solidFill>
                  <a:schemeClr val="tx1"/>
                </a:solidFill>
                <a:latin typeface="+mn-lt"/>
                <a:ea typeface="+mn-ea"/>
                <a:cs typeface="+mn-cs"/>
              </a:rPr>
              <a:t>-One issue we faced was staffing the teen department. When Jocelyn was there, they were generally well behaved. However, as soon as there was a lack of supervision, all their best behaviour practices went out the window. </a:t>
            </a:r>
          </a:p>
          <a:p>
            <a:r>
              <a:rPr lang="en-US" sz="1200" kern="1200" dirty="0" smtClean="0">
                <a:solidFill>
                  <a:schemeClr val="tx1"/>
                </a:solidFill>
                <a:latin typeface="+mn-lt"/>
                <a:ea typeface="+mn-ea"/>
                <a:cs typeface="+mn-cs"/>
              </a:rPr>
              <a:t>-We certainly received letters and emails from patrons concerning youth using the library and things patrons had overheard. Our CEO usually addressed these queries and assured the public that staff members were aware of the situation and doing their best. The silver lining here was that we were creating awareness of the challenges these youth are facing.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Staff Support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library (and community) is very lucky to have staff that, for the most part, were on board with finding the best ways to serve the needs of the youth.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 was certainly an uphill battle on some days, as both staff and patrons were becoming frustrated with poor behaviour or complaints. We had to organize a special staff meeting specifically to discuss the challenges we were facing in the teen department. What were our frustrations, what were we hearing from patrons, and what solutions did we have. </a:t>
            </a:r>
          </a:p>
          <a:p>
            <a:r>
              <a:rPr lang="en-US" sz="1200" kern="1200" dirty="0" smtClean="0">
                <a:solidFill>
                  <a:schemeClr val="tx1"/>
                </a:solidFill>
                <a:latin typeface="+mn-lt"/>
                <a:ea typeface="+mn-ea"/>
                <a:cs typeface="+mn-cs"/>
              </a:rPr>
              <a:t>To start, we had to ensure that staff understood the challenges that these youth were facing in their day to day lives. We often heard complaints such as “why can’t they just get a job?” Well, because they don’t have their high school diploma or GED, they have a criminal record, they have a curfew, so they can’t work late hours, which eliminates some employment options (fast food, restaurants, etc).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had to ensure that the teen department was staffed at all hours, or at the very least, that staff had a regular presence through “walk </a:t>
            </a:r>
            <a:r>
              <a:rPr lang="en-US" sz="1200" kern="1200" dirty="0" err="1" smtClean="0">
                <a:solidFill>
                  <a:schemeClr val="tx1"/>
                </a:solidFill>
                <a:latin typeface="+mn-lt"/>
                <a:ea typeface="+mn-ea"/>
                <a:cs typeface="+mn-cs"/>
              </a:rPr>
              <a:t>arounds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such, staff needed support and guidance, primarily through training: ASIST, Mental Health First Aid, De-escalation. We want our staff to have the skills to handle the challenges they will face while working in the teen department, but with the public, in general.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also set out clear behaviour guidelines for the youth, and these were posted in the teen department. Staff were also given guidelines in terms of how many warning to issues before asking someone to leave and the length of time a ban would be issued for based on behaviour. We also have re-admittance agreement that we have youth sign when they return to the library after a ban.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encourage staff to bring any issues/concerns/problems/ideas to everyone’s attention. At staff meetings it wasn’t unusual to have conversations about how to address issues brought up by other patrons who were concerned about why and how the youth were using the space and what how we were supporting </a:t>
            </a:r>
            <a:r>
              <a:rPr lang="en-US" sz="1200" i="1" kern="1200" dirty="0" smtClean="0">
                <a:solidFill>
                  <a:schemeClr val="tx1"/>
                </a:solidFill>
                <a:latin typeface="+mn-lt"/>
                <a:ea typeface="+mn-ea"/>
                <a:cs typeface="+mn-cs"/>
              </a:rPr>
              <a:t>them.</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It was evident that a segment of youth in our community were facing significant barriers. It was also evident that there were few or no services in place to aid them. When there were services, youth were not always accessing them (barriers with transportation, criminal records, etc.) The library staff wanted to help, but we had to acknowledge our own boundaries and limitations to helping youth. </a:t>
            </a:r>
          </a:p>
          <a:p>
            <a:r>
              <a:rPr lang="en-US" sz="1200" kern="1200" dirty="0" smtClean="0">
                <a:solidFill>
                  <a:schemeClr val="tx1"/>
                </a:solidFill>
                <a:latin typeface="+mn-lt"/>
                <a:ea typeface="+mn-ea"/>
                <a:cs typeface="+mn-cs"/>
              </a:rPr>
              <a:t>Limitations of Library staff</a:t>
            </a:r>
          </a:p>
          <a:p>
            <a:r>
              <a:rPr lang="en-US" sz="1200" kern="1200" dirty="0" smtClean="0">
                <a:solidFill>
                  <a:schemeClr val="tx1"/>
                </a:solidFill>
                <a:latin typeface="+mn-lt"/>
                <a:ea typeface="+mn-ea"/>
                <a:cs typeface="+mn-cs"/>
              </a:rPr>
              <a:t>-our traditional/formal training does not equip us with the tools to aid the youth we were seeing. Even with additional training, at the end of the day, we are not social workers or health care providers, we are librarians.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can’t we do to help the youth?</a:t>
            </a:r>
          </a:p>
          <a:p>
            <a:r>
              <a:rPr lang="en-US" sz="1200" kern="1200" dirty="0" smtClean="0">
                <a:solidFill>
                  <a:schemeClr val="tx1"/>
                </a:solidFill>
                <a:latin typeface="+mn-lt"/>
                <a:ea typeface="+mn-ea"/>
                <a:cs typeface="+mn-cs"/>
              </a:rPr>
              <a:t>-we cannot provide resources for </a:t>
            </a:r>
            <a:r>
              <a:rPr lang="en-US" sz="1200" kern="1200" dirty="0" err="1" smtClean="0">
                <a:solidFill>
                  <a:schemeClr val="tx1"/>
                </a:solidFill>
                <a:latin typeface="+mn-lt"/>
                <a:ea typeface="+mn-ea"/>
                <a:cs typeface="+mn-cs"/>
              </a:rPr>
              <a:t>barriered</a:t>
            </a:r>
            <a:r>
              <a:rPr lang="en-US" sz="1200" kern="1200" dirty="0" smtClean="0">
                <a:solidFill>
                  <a:schemeClr val="tx1"/>
                </a:solidFill>
                <a:latin typeface="+mn-lt"/>
                <a:ea typeface="+mn-ea"/>
                <a:cs typeface="+mn-cs"/>
              </a:rPr>
              <a:t> youth if they aren’t available – in our community they were not always available. Youth cannot sleep at the library, staff cannot take them home for the night, we cannot build them a shelter in an hour.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can we do to make a difference?</a:t>
            </a:r>
          </a:p>
          <a:p>
            <a:r>
              <a:rPr lang="en-US" sz="1200" kern="1200" dirty="0" smtClean="0">
                <a:solidFill>
                  <a:schemeClr val="tx1"/>
                </a:solidFill>
                <a:latin typeface="+mn-lt"/>
                <a:ea typeface="+mn-ea"/>
                <a:cs typeface="+mn-cs"/>
              </a:rPr>
              <a:t>-be a voice for youth in our community – we need a short-term emergency shelter – sit on committees</a:t>
            </a:r>
          </a:p>
          <a:p>
            <a:r>
              <a:rPr lang="en-US" sz="1200" kern="1200" dirty="0" smtClean="0">
                <a:solidFill>
                  <a:schemeClr val="tx1"/>
                </a:solidFill>
                <a:latin typeface="+mn-lt"/>
                <a:ea typeface="+mn-ea"/>
                <a:cs typeface="+mn-cs"/>
              </a:rPr>
              <a:t>-provide youth with the resources that are available – we can hand out condoms, toothbrush/toothpaste, educational resources for getting their GED. </a:t>
            </a:r>
          </a:p>
          <a:p>
            <a:r>
              <a:rPr lang="en-US" sz="1200" kern="1200" dirty="0" smtClean="0">
                <a:solidFill>
                  <a:schemeClr val="tx1"/>
                </a:solidFill>
                <a:latin typeface="+mn-lt"/>
                <a:ea typeface="+mn-ea"/>
                <a:cs typeface="+mn-cs"/>
              </a:rPr>
              <a:t>-youth were at the library, asking for food on a regular basis – with had the resources and space in our own facility to provide them with a healthy meal. Jocelyn is going to talk more about how we worked towards filling this gap.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So there some important things to say at this point…</a:t>
            </a:r>
          </a:p>
          <a:p>
            <a:pPr lvl="0"/>
            <a:r>
              <a:rPr lang="en-US" sz="1200" b="1" kern="1200" dirty="0" smtClean="0">
                <a:solidFill>
                  <a:schemeClr val="tx1"/>
                </a:solidFill>
                <a:latin typeface="+mn-lt"/>
                <a:ea typeface="+mn-ea"/>
                <a:cs typeface="+mn-cs"/>
              </a:rPr>
              <a:t>1.The youth are worth it!  Because we’ve gotten to know them and understand their situations we also understand that there are reasons why they act the way they do (lack of +adult role models etc).  Boundaries do them good, but it also does them good to know that we are standing with them.  We defend their right to be at the library all the time!</a:t>
            </a:r>
          </a:p>
          <a:p>
            <a:r>
              <a:rPr lang="en-US" sz="1200" b="1" kern="1200" dirty="0" smtClean="0">
                <a:solidFill>
                  <a:schemeClr val="tx1"/>
                </a:solidFill>
                <a:latin typeface="+mn-lt"/>
                <a:ea typeface="+mn-ea"/>
                <a:cs typeface="+mn-cs"/>
              </a:rPr>
              <a:t>2. The boundaries and limitations are actually a lot less than you might think.  Doing the work of assisting youth in crisis perhaps seems outside of our scope, and certainly there are community members who wish that the ‘youth problem’ at the library would go away, but overall, our capacity to assist and make positive change is much greater than the limitations and challenges that hold us back.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We built our capacity to help through key community partnerships!</a:t>
            </a:r>
          </a:p>
          <a:p>
            <a:pPr lvl="0"/>
            <a:r>
              <a:rPr lang="en-US" sz="1200" b="0" kern="1200" dirty="0" smtClean="0">
                <a:solidFill>
                  <a:schemeClr val="tx1"/>
                </a:solidFill>
                <a:latin typeface="+mn-lt"/>
                <a:ea typeface="+mn-ea"/>
                <a:cs typeface="+mn-cs"/>
              </a:rPr>
              <a:t>New to Collingwood</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Needed to know which </a:t>
            </a:r>
            <a:r>
              <a:rPr lang="en-CA" sz="1200" b="0" kern="1200" dirty="0" err="1" smtClean="0">
                <a:solidFill>
                  <a:schemeClr val="tx1"/>
                </a:solidFill>
                <a:latin typeface="+mn-lt"/>
                <a:ea typeface="+mn-ea"/>
                <a:cs typeface="+mn-cs"/>
              </a:rPr>
              <a:t>org’s</a:t>
            </a:r>
            <a:r>
              <a:rPr lang="en-CA" sz="1200" b="0" kern="1200" dirty="0" smtClean="0">
                <a:solidFill>
                  <a:schemeClr val="tx1"/>
                </a:solidFill>
                <a:latin typeface="+mn-lt"/>
                <a:ea typeface="+mn-ea"/>
                <a:cs typeface="+mn-cs"/>
              </a:rPr>
              <a:t> already existed:</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Who could?:</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Provide food (salvation army, community dinners)</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Offer emergency shelter (motels, home horizon, women’s shelter)</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Provide housing information</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Help with job searches</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Offer mental health care and counselling (no charge)</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Offer free health and sexual health services (health unit)</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Donate general personal care items (giant tiger)</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Also:</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Who was already working with youth?</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Is there a crisis line available?</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Where can we get info on helping youth get back into school?</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It turned out that for a small town there were lots of people who were aware of the issues and there were </a:t>
            </a:r>
            <a:r>
              <a:rPr lang="en-CA" sz="1200" b="0" kern="1200" dirty="0" err="1" smtClean="0">
                <a:solidFill>
                  <a:schemeClr val="tx1"/>
                </a:solidFill>
                <a:latin typeface="+mn-lt"/>
                <a:ea typeface="+mn-ea"/>
                <a:cs typeface="+mn-cs"/>
              </a:rPr>
              <a:t>org’s</a:t>
            </a:r>
            <a:r>
              <a:rPr lang="en-CA" sz="1200" b="0" kern="1200" dirty="0" smtClean="0">
                <a:solidFill>
                  <a:schemeClr val="tx1"/>
                </a:solidFill>
                <a:latin typeface="+mn-lt"/>
                <a:ea typeface="+mn-ea"/>
                <a:cs typeface="+mn-cs"/>
              </a:rPr>
              <a:t> trying to reach out to this demographic.  However, we all agree that there are major gaps to service.</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1.Emergency shelter</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2.Access to food</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3.Insufficient mental health care</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All the other orgs found this particular user group of youth difficult to nail down.  They didn’t consistently show up to programmes offered.  But once everyone knew that the Library had become the place, other service providers were eager to partner with us.</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Partnerships key to successful programmes!</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b="0" kern="1200" dirty="0" smtClean="0">
                <a:solidFill>
                  <a:schemeClr val="tx1"/>
                </a:solidFill>
                <a:latin typeface="+mn-lt"/>
                <a:ea typeface="+mn-ea"/>
                <a:cs typeface="+mn-cs"/>
              </a:rPr>
              <a:t>Born out of the constant requests for food, staff scrounging through their lunch bags. (seriously amazing staff!!)</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Thought about keeping it simple and figuring out how to get cans of soup donated.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Approached Health Unit to see about getting approval to use our kitchen to serve food to the public.  They came for an inspection and gave us stickers to put up.</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Submitted board report for approval to begin (seriously wonderful board!!!)</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Went to local grocery stores requesting support (luckily we have 6 stores that have grocery dept’s).  Had best luck a </a:t>
            </a:r>
            <a:r>
              <a:rPr lang="en-CA" sz="1200" b="0" kern="1200" dirty="0" err="1" smtClean="0">
                <a:solidFill>
                  <a:schemeClr val="tx1"/>
                </a:solidFill>
                <a:latin typeface="+mn-lt"/>
                <a:ea typeface="+mn-ea"/>
                <a:cs typeface="+mn-cs"/>
              </a:rPr>
              <a:t>Sobey’s</a:t>
            </a:r>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Tenuous at first - weren’t sure where food was going to come from week to week, but stuck with it.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Approached the salvation army food bank for support.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Year went by, started to worry about donor burn out.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Church group!!! (library patron who belongs to parish).  This is a great first step to gather support as it turns out.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Partnerships key again.</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Power of asking!!!  Call not letters for first reach out.</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Challenges:</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Summer slow-down</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Youth participation in prep, intentions to mentor in the kitchen.  This hasn’t worked out the way we hoped.</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Picky eaters</a:t>
            </a:r>
            <a:endParaRPr lang="en-US" sz="1200" b="1" kern="1200" dirty="0" smtClean="0">
              <a:solidFill>
                <a:schemeClr val="tx1"/>
              </a:solidFill>
              <a:latin typeface="+mn-lt"/>
              <a:ea typeface="+mn-ea"/>
              <a:cs typeface="+mn-cs"/>
            </a:endParaRPr>
          </a:p>
          <a:p>
            <a:r>
              <a:rPr lang="en-CA"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Successes:</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Great opportunity for other service providers to attend and provide info!</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Youth showing more respect and being helpful with clean up.</a:t>
            </a:r>
            <a:endParaRPr lang="en-US" sz="1200" b="1" kern="1200" dirty="0" smtClean="0">
              <a:solidFill>
                <a:schemeClr val="tx1"/>
              </a:solidFill>
              <a:latin typeface="+mn-lt"/>
              <a:ea typeface="+mn-ea"/>
              <a:cs typeface="+mn-cs"/>
            </a:endParaRPr>
          </a:p>
          <a:p>
            <a:pPr lvl="0"/>
            <a:r>
              <a:rPr lang="en-CA" sz="1200" b="0" kern="1200" dirty="0" smtClean="0">
                <a:solidFill>
                  <a:schemeClr val="tx1"/>
                </a:solidFill>
                <a:latin typeface="+mn-lt"/>
                <a:ea typeface="+mn-ea"/>
                <a:cs typeface="+mn-cs"/>
              </a:rPr>
              <a:t>Sitting down and eating together provides more opportunity for talking and finding out about needs.  Builds trust too!</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2/9/2017</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19" name="Footer Placeholder 18"/>
          <p:cNvSpPr>
            <a:spLocks noGrp="1"/>
          </p:cNvSpPr>
          <p:nvPr>
            <p:ph type="ftr" sz="quarter" idx="11"/>
          </p:nvPr>
        </p:nvSpPr>
        <p:spPr/>
        <p:txBody>
          <a:bodyPr/>
          <a:lstStyle/>
          <a:p>
            <a:pPr algn="ctr"/>
            <a:endParaRPr lang="en-US" sz="1200" dirty="0">
              <a:solidFill>
                <a:schemeClr val="tx2"/>
              </a:solidFill>
            </a:endParaRPr>
          </a:p>
        </p:txBody>
      </p:sp>
      <p:sp>
        <p:nvSpPr>
          <p:cNvPr id="27" name="Slide Number Placeholder 2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2EC6F-6501-4E04-BD6C-A8A6CABB2C5B}"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2/9/2017</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2EC6F-6501-4E04-BD6C-A8A6CABB2C5B}" type="datetimeFigureOut">
              <a:rPr lang="en-US" smtClean="0"/>
              <a:pPr/>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2/9/2017</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2/9/2017</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endParaRPr lang="en-US" sz="1200" dirty="0">
              <a:solidFill>
                <a:schemeClr val="tx2"/>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26" r:id="rId14"/>
    <p:sldLayoutId id="2147483727" r:id="rId15"/>
    <p:sldLayoutId id="2147483728" r:id="rId16"/>
    <p:sldLayoutId id="2147483729" r:id="rId17"/>
    <p:sldLayoutId id="2147483730" r:id="rId18"/>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lang="en-US" sz="1200" smtClean="0">
                <a:solidFill>
                  <a:schemeClr val="tx2"/>
                </a:solidFill>
              </a:rPr>
              <a:pPr/>
              <a:t>2/9/2017</a:t>
            </a:fld>
            <a:endParaRPr lang="en-US" sz="12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IMG_2042.JPG"/>
          <p:cNvPicPr>
            <a:picLocks noGrp="1" noChangeAspect="1"/>
          </p:cNvPicPr>
          <p:nvPr>
            <p:ph type="pic" sz="quarter" idx="11"/>
          </p:nvPr>
        </p:nvPicPr>
        <p:blipFill>
          <a:blip r:embed="rId3" cstate="print"/>
          <a:srcRect l="16667" r="16667"/>
          <a:stretch>
            <a:fillRect/>
          </a:stretch>
        </p:blipFill>
        <p:spPr>
          <a:xfrm>
            <a:off x="5715000" y="1219200"/>
            <a:ext cx="2667000" cy="2667000"/>
          </a:xfrm>
        </p:spPr>
      </p:pic>
      <p:sp>
        <p:nvSpPr>
          <p:cNvPr id="8" name="Rectangle 1"/>
          <p:cNvSpPr>
            <a:spLocks noGrp="1"/>
          </p:cNvSpPr>
          <p:nvPr>
            <p:ph type="title"/>
          </p:nvPr>
        </p:nvSpPr>
        <p:spPr>
          <a:xfrm>
            <a:off x="990601" y="4038600"/>
            <a:ext cx="7696199" cy="1066800"/>
          </a:xfrm>
        </p:spPr>
        <p:txBody>
          <a:bodyPr>
            <a:normAutofit/>
          </a:bodyPr>
          <a:lstStyle>
            <a:extLst/>
          </a:lstStyle>
          <a:p>
            <a:r>
              <a:rPr sz="6600" dirty="0" smtClean="0"/>
              <a:t>Growing Relationships</a:t>
            </a:r>
            <a:endParaRPr lang="en-US" sz="6600" dirty="0"/>
          </a:p>
        </p:txBody>
      </p:sp>
      <p:sp>
        <p:nvSpPr>
          <p:cNvPr id="9" name="Rectangle 16"/>
          <p:cNvSpPr>
            <a:spLocks noGrp="1"/>
          </p:cNvSpPr>
          <p:nvPr>
            <p:ph type="body" sz="quarter" idx="4294967295"/>
          </p:nvPr>
        </p:nvSpPr>
        <p:spPr>
          <a:xfrm>
            <a:off x="2057400" y="5181600"/>
            <a:ext cx="6996546" cy="1219200"/>
          </a:xfrm>
          <a:prstGeom prst="rect">
            <a:avLst/>
          </a:prstGeom>
        </p:spPr>
        <p:txBody>
          <a:bodyPr/>
          <a:lstStyle/>
          <a:p>
            <a:pPr>
              <a:buNone/>
            </a:pPr>
            <a:r>
              <a:rPr lang="en-US" sz="2400" dirty="0" smtClean="0"/>
              <a:t>Implementing Programming for </a:t>
            </a:r>
            <a:r>
              <a:rPr lang="en-US" sz="2400" dirty="0" err="1" smtClean="0"/>
              <a:t>Barriered</a:t>
            </a:r>
            <a:r>
              <a:rPr lang="en-US" sz="2400" dirty="0" smtClean="0"/>
              <a:t> Youth</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Image may contain: outdoor"/>
          <p:cNvPicPr>
            <a:picLocks noGrp="1"/>
          </p:cNvPicPr>
          <p:nvPr>
            <p:ph type="pic" sz="quarter" idx="14"/>
          </p:nvPr>
        </p:nvPicPr>
        <p:blipFill>
          <a:blip r:embed="rId3" cstate="print"/>
          <a:srcRect l="97" r="97"/>
          <a:stretch>
            <a:fillRect/>
          </a:stretch>
        </p:blipFill>
        <p:spPr bwMode="auto">
          <a:xfrm>
            <a:off x="220649" y="1838889"/>
            <a:ext cx="2106985" cy="280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Placeholder 16" descr="Image may contain: plant, outdoor and food"/>
          <p:cNvPicPr>
            <a:picLocks noGrp="1"/>
          </p:cNvPicPr>
          <p:nvPr>
            <p:ph type="pic" sz="quarter" idx="31"/>
          </p:nvPr>
        </p:nvPicPr>
        <p:blipFill>
          <a:blip r:embed="rId4" cstate="print"/>
          <a:srcRect l="14623" r="14623"/>
          <a:stretch>
            <a:fillRect/>
          </a:stretch>
        </p:blipFill>
        <p:spPr bwMode="auto">
          <a:xfrm>
            <a:off x="4614849" y="1838889"/>
            <a:ext cx="2106985" cy="280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Placeholder 8" descr="Image may contain: one or more people"/>
          <p:cNvPicPr>
            <a:picLocks noGrp="1"/>
          </p:cNvPicPr>
          <p:nvPr>
            <p:ph type="pic" sz="quarter" idx="30"/>
          </p:nvPr>
        </p:nvPicPr>
        <p:blipFill>
          <a:blip r:embed="rId5" cstate="print"/>
          <a:srcRect l="9140" r="9140"/>
          <a:stretch>
            <a:fillRect/>
          </a:stretch>
        </p:blipFill>
        <p:spPr bwMode="auto">
          <a:xfrm>
            <a:off x="2417309" y="1838889"/>
            <a:ext cx="2106985" cy="280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Placeholder 13" descr="No automatic alt text available."/>
          <p:cNvPicPr>
            <a:picLocks noGrp="1"/>
          </p:cNvPicPr>
          <p:nvPr>
            <p:ph type="pic" sz="quarter" idx="32"/>
          </p:nvPr>
        </p:nvPicPr>
        <p:blipFill>
          <a:blip r:embed="rId6" cstate="print"/>
          <a:srcRect l="12514" r="12514"/>
          <a:stretch>
            <a:fillRect/>
          </a:stretch>
        </p:blipFill>
        <p:spPr bwMode="auto">
          <a:xfrm>
            <a:off x="6808415" y="1838889"/>
            <a:ext cx="2106985" cy="280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p:cNvSpPr>
            <a:spLocks noGrp="1"/>
          </p:cNvSpPr>
          <p:nvPr>
            <p:ph type="body" sz="quarter" idx="29"/>
          </p:nvPr>
        </p:nvSpPr>
        <p:spPr>
          <a:xfrm>
            <a:off x="2590800" y="5257800"/>
            <a:ext cx="3886200" cy="990600"/>
          </a:xfrm>
        </p:spPr>
        <p:txBody>
          <a:bodyPr>
            <a:normAutofit lnSpcReduction="10000"/>
          </a:bodyPr>
          <a:lstStyle/>
          <a:p>
            <a:r>
              <a:rPr lang="en-CA" sz="6000" dirty="0" smtClean="0">
                <a:latin typeface="+mj-lt"/>
              </a:rPr>
              <a:t>The Garden</a:t>
            </a:r>
            <a:endParaRPr lang="en-CA" sz="6000" dirty="0">
              <a:latin typeface="+mj-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103375" y="762000"/>
            <a:ext cx="2706625" cy="1752600"/>
          </a:xfrm>
        </p:spPr>
        <p:txBody>
          <a:bodyPr/>
          <a:lstStyle/>
          <a:p>
            <a:r>
              <a:rPr lang="en-CA" sz="6000" dirty="0" smtClean="0">
                <a:latin typeface="+mj-lt"/>
              </a:rPr>
              <a:t>Garden Upkeep</a:t>
            </a:r>
            <a:endParaRPr lang="en-CA" sz="6000" dirty="0">
              <a:latin typeface="+mj-lt"/>
            </a:endParaRPr>
          </a:p>
        </p:txBody>
      </p:sp>
      <p:pic>
        <p:nvPicPr>
          <p:cNvPr id="1026" name="Picture 2" descr="T:\Library\2. Public Relations Department\Event &amp; Program Promotions\Teens\Ongoing\Learning Garden\2015 Teen Summer Gardening Club\Teen-Garden-prog-pg.jpg"/>
          <p:cNvPicPr>
            <a:picLocks noChangeAspect="1" noChangeArrowheads="1"/>
          </p:cNvPicPr>
          <p:nvPr/>
        </p:nvPicPr>
        <p:blipFill>
          <a:blip r:embed="rId3" cstate="print"/>
          <a:srcRect/>
          <a:stretch>
            <a:fillRect/>
          </a:stretch>
        </p:blipFill>
        <p:spPr bwMode="auto">
          <a:xfrm>
            <a:off x="4495800" y="868070"/>
            <a:ext cx="3657600" cy="5837530"/>
          </a:xfrm>
          <a:prstGeom prst="rect">
            <a:avLst/>
          </a:prstGeom>
          <a:noFill/>
        </p:spPr>
      </p:pic>
      <p:pic>
        <p:nvPicPr>
          <p:cNvPr id="1027" name="Picture 3" descr="T:\Library\2. Public Relations Department\Event &amp; Program Promotions\Teens\Ongoing\Learning Garden\2015 Teen Summer Gardening Club\Event Photos\09-02\IMG_2981.JPG"/>
          <p:cNvPicPr>
            <a:picLocks noChangeAspect="1" noChangeArrowheads="1"/>
          </p:cNvPicPr>
          <p:nvPr/>
        </p:nvPicPr>
        <p:blipFill>
          <a:blip r:embed="rId4" cstate="print"/>
          <a:srcRect/>
          <a:stretch>
            <a:fillRect/>
          </a:stretch>
        </p:blipFill>
        <p:spPr bwMode="auto">
          <a:xfrm>
            <a:off x="990600" y="2743200"/>
            <a:ext cx="2895600" cy="39624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381000" y="4419600"/>
            <a:ext cx="8458200" cy="1905000"/>
          </a:xfrm>
        </p:spPr>
        <p:txBody>
          <a:bodyPr>
            <a:normAutofit lnSpcReduction="10000"/>
          </a:bodyPr>
          <a:lstStyle/>
          <a:p>
            <a:endParaRPr lang="en-CA" dirty="0" smtClean="0"/>
          </a:p>
          <a:p>
            <a:endParaRPr lang="en-CA" dirty="0" smtClean="0"/>
          </a:p>
          <a:p>
            <a:r>
              <a:rPr lang="en-CA" sz="6000" dirty="0" smtClean="0">
                <a:latin typeface="+mj-lt"/>
              </a:rPr>
              <a:t>Using the Food We Grow...</a:t>
            </a:r>
            <a:endParaRPr lang="en-CA" sz="6000" dirty="0">
              <a:latin typeface="+mj-lt"/>
            </a:endParaRPr>
          </a:p>
        </p:txBody>
      </p:sp>
      <p:pic>
        <p:nvPicPr>
          <p:cNvPr id="2050" name="Picture 2" descr="T:\Library\2. Public Relations Department\Event &amp; Program Promotions\Teens\Special\2015 Teen Programs\15-09-16 Canning Workshop\Canning-Monitor-PP.jpg"/>
          <p:cNvPicPr>
            <a:picLocks noChangeAspect="1" noChangeArrowheads="1"/>
          </p:cNvPicPr>
          <p:nvPr/>
        </p:nvPicPr>
        <p:blipFill>
          <a:blip r:embed="rId3" cstate="print"/>
          <a:srcRect/>
          <a:stretch>
            <a:fillRect/>
          </a:stretch>
        </p:blipFill>
        <p:spPr bwMode="auto">
          <a:xfrm>
            <a:off x="228600" y="1904998"/>
            <a:ext cx="445324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T:\Library\2. Public Relations Department\Event &amp; Program Promotions\Teens\Special\2015 Teen Programs\15-12-21 Christmas Dinner\IMG_4067.JPG"/>
          <p:cNvPicPr>
            <a:picLocks noChangeAspect="1" noChangeArrowheads="1"/>
          </p:cNvPicPr>
          <p:nvPr/>
        </p:nvPicPr>
        <p:blipFill>
          <a:blip r:embed="rId4" cstate="print"/>
          <a:srcRect/>
          <a:stretch>
            <a:fillRect/>
          </a:stretch>
        </p:blipFill>
        <p:spPr bwMode="auto">
          <a:xfrm>
            <a:off x="4876800" y="1905000"/>
            <a:ext cx="411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153400" cy="2862322"/>
          </a:xfrm>
          <a:prstGeom prst="rect">
            <a:avLst/>
          </a:prstGeom>
          <a:noFill/>
        </p:spPr>
        <p:txBody>
          <a:bodyPr wrap="square" rtlCol="0">
            <a:spAutoFit/>
          </a:bodyPr>
          <a:lstStyle/>
          <a:p>
            <a:pPr algn="ctr"/>
            <a:r>
              <a:rPr lang="en-CA" sz="6000" dirty="0" smtClean="0">
                <a:latin typeface="+mj-lt"/>
              </a:rPr>
              <a:t>What does this mean for our community and the youth we serve?</a:t>
            </a:r>
            <a:endParaRPr lang="en-CA" sz="6000" dirty="0">
              <a:latin typeface="+mj-lt"/>
            </a:endParaRPr>
          </a:p>
        </p:txBody>
      </p:sp>
      <p:pic>
        <p:nvPicPr>
          <p:cNvPr id="43010" name="Picture 2" descr="Image result for collingwood ontario youth"/>
          <p:cNvPicPr>
            <a:picLocks noChangeAspect="1" noChangeArrowheads="1"/>
          </p:cNvPicPr>
          <p:nvPr/>
        </p:nvPicPr>
        <p:blipFill>
          <a:blip r:embed="rId3" cstate="print"/>
          <a:srcRect/>
          <a:stretch>
            <a:fillRect/>
          </a:stretch>
        </p:blipFill>
        <p:spPr bwMode="auto">
          <a:xfrm>
            <a:off x="2247900" y="3581400"/>
            <a:ext cx="4762500" cy="28956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066800"/>
            <a:ext cx="4419600" cy="1015663"/>
          </a:xfrm>
          <a:prstGeom prst="rect">
            <a:avLst/>
          </a:prstGeom>
          <a:noFill/>
        </p:spPr>
        <p:txBody>
          <a:bodyPr wrap="square" rtlCol="0">
            <a:spAutoFit/>
          </a:bodyPr>
          <a:lstStyle/>
          <a:p>
            <a:r>
              <a:rPr lang="en-CA" sz="6000" dirty="0" smtClean="0">
                <a:latin typeface="+mj-lt"/>
              </a:rPr>
              <a:t>What’s Next?</a:t>
            </a:r>
            <a:endParaRPr lang="en-CA" sz="6000" dirty="0">
              <a:latin typeface="+mj-lt"/>
            </a:endParaRPr>
          </a:p>
        </p:txBody>
      </p:sp>
      <p:pic>
        <p:nvPicPr>
          <p:cNvPr id="40963" name="Picture 3" descr="T:\Library\2. Public Relations Department\Overall Library\Stock Images\Pixabay\binoculars-1026425_1920.jpg"/>
          <p:cNvPicPr>
            <a:picLocks noChangeAspect="1" noChangeArrowheads="1"/>
          </p:cNvPicPr>
          <p:nvPr/>
        </p:nvPicPr>
        <p:blipFill>
          <a:blip r:embed="rId3" cstate="print"/>
          <a:srcRect/>
          <a:stretch>
            <a:fillRect/>
          </a:stretch>
        </p:blipFill>
        <p:spPr bwMode="auto">
          <a:xfrm>
            <a:off x="2514600" y="2133600"/>
            <a:ext cx="4191000" cy="4191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505200" y="2743200"/>
            <a:ext cx="21336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36937"/>
            <a:ext cx="7696200" cy="1015663"/>
          </a:xfrm>
          <a:prstGeom prst="rect">
            <a:avLst/>
          </a:prstGeom>
          <a:noFill/>
        </p:spPr>
        <p:txBody>
          <a:bodyPr wrap="square" rtlCol="0">
            <a:spAutoFit/>
          </a:bodyPr>
          <a:lstStyle/>
          <a:p>
            <a:r>
              <a:rPr lang="en-CA" sz="6000" dirty="0" smtClean="0">
                <a:latin typeface="+mj-lt"/>
              </a:rPr>
              <a:t>Contact Information:</a:t>
            </a:r>
            <a:endParaRPr lang="en-CA" sz="6000" dirty="0">
              <a:latin typeface="+mj-lt"/>
            </a:endParaRPr>
          </a:p>
        </p:txBody>
      </p:sp>
      <p:sp>
        <p:nvSpPr>
          <p:cNvPr id="4" name="TextBox 3"/>
          <p:cNvSpPr txBox="1"/>
          <p:nvPr/>
        </p:nvSpPr>
        <p:spPr>
          <a:xfrm>
            <a:off x="381000" y="1600200"/>
            <a:ext cx="5614550" cy="1569660"/>
          </a:xfrm>
          <a:prstGeom prst="rect">
            <a:avLst/>
          </a:prstGeom>
          <a:noFill/>
        </p:spPr>
        <p:txBody>
          <a:bodyPr wrap="none" rtlCol="0">
            <a:spAutoFit/>
          </a:bodyPr>
          <a:lstStyle/>
          <a:p>
            <a:r>
              <a:rPr lang="en-US" sz="2400" dirty="0" smtClean="0">
                <a:latin typeface="+mj-lt"/>
              </a:rPr>
              <a:t>Jocelyn </a:t>
            </a:r>
            <a:r>
              <a:rPr lang="en-US" sz="2400" dirty="0" err="1" smtClean="0">
                <a:latin typeface="+mj-lt"/>
              </a:rPr>
              <a:t>Knoester</a:t>
            </a:r>
            <a:endParaRPr lang="en-US" sz="2400" dirty="0" smtClean="0">
              <a:latin typeface="+mj-lt"/>
            </a:endParaRPr>
          </a:p>
          <a:p>
            <a:r>
              <a:rPr lang="en-US" sz="2400" dirty="0" smtClean="0">
                <a:latin typeface="+mj-lt"/>
              </a:rPr>
              <a:t>Coordinator, Volunteer &amp; Technical Services</a:t>
            </a:r>
          </a:p>
          <a:p>
            <a:r>
              <a:rPr lang="en-US" sz="2400" dirty="0" smtClean="0">
                <a:latin typeface="+mj-lt"/>
              </a:rPr>
              <a:t>jknoester@collingwood.ca</a:t>
            </a:r>
          </a:p>
          <a:p>
            <a:r>
              <a:rPr lang="en-US" sz="2400" dirty="0" smtClean="0">
                <a:latin typeface="+mj-lt"/>
              </a:rPr>
              <a:t>705-445-1571 ext. 6231</a:t>
            </a:r>
            <a:endParaRPr lang="en-US" sz="2400" dirty="0">
              <a:latin typeface="+mj-lt"/>
            </a:endParaRPr>
          </a:p>
        </p:txBody>
      </p:sp>
      <p:sp>
        <p:nvSpPr>
          <p:cNvPr id="5" name="TextBox 4"/>
          <p:cNvSpPr txBox="1"/>
          <p:nvPr/>
        </p:nvSpPr>
        <p:spPr>
          <a:xfrm>
            <a:off x="381000" y="3352800"/>
            <a:ext cx="4709110" cy="1569660"/>
          </a:xfrm>
          <a:prstGeom prst="rect">
            <a:avLst/>
          </a:prstGeom>
          <a:noFill/>
        </p:spPr>
        <p:txBody>
          <a:bodyPr wrap="none" rtlCol="0">
            <a:spAutoFit/>
          </a:bodyPr>
          <a:lstStyle/>
          <a:p>
            <a:r>
              <a:rPr lang="en-US" sz="2400" dirty="0" smtClean="0">
                <a:latin typeface="+mj-lt"/>
              </a:rPr>
              <a:t>Ashley </a:t>
            </a:r>
            <a:r>
              <a:rPr lang="en-US" sz="2400" dirty="0" err="1" smtClean="0">
                <a:latin typeface="+mj-lt"/>
              </a:rPr>
              <a:t>Kulchycki</a:t>
            </a:r>
            <a:endParaRPr lang="en-US" sz="2400" dirty="0" smtClean="0">
              <a:latin typeface="+mj-lt"/>
            </a:endParaRPr>
          </a:p>
          <a:p>
            <a:r>
              <a:rPr lang="en-US" sz="2400" dirty="0" smtClean="0">
                <a:latin typeface="+mj-lt"/>
              </a:rPr>
              <a:t>Supervisor, Children &amp; Teen Services</a:t>
            </a:r>
          </a:p>
          <a:p>
            <a:r>
              <a:rPr lang="en-US" sz="2400" dirty="0" smtClean="0">
                <a:latin typeface="+mj-lt"/>
              </a:rPr>
              <a:t>akulchycki@collingwood.ca</a:t>
            </a:r>
          </a:p>
          <a:p>
            <a:r>
              <a:rPr lang="en-US" sz="2400" dirty="0" smtClean="0">
                <a:latin typeface="+mj-lt"/>
              </a:rPr>
              <a:t>705-445-1571 ext. 6234</a:t>
            </a:r>
            <a:endParaRPr lang="en-US" sz="24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6000" dirty="0" smtClean="0">
                <a:solidFill>
                  <a:schemeClr val="tx1"/>
                </a:solidFill>
              </a:rPr>
              <a:t>Collingwood</a:t>
            </a:r>
            <a:endParaRPr lang="en-US" sz="6000" dirty="0">
              <a:solidFill>
                <a:schemeClr val="tx1"/>
              </a:solidFill>
            </a:endParaRPr>
          </a:p>
        </p:txBody>
      </p:sp>
      <p:sp>
        <p:nvSpPr>
          <p:cNvPr id="3" name="Rectangle 2"/>
          <p:cNvSpPr>
            <a:spLocks noGrp="1"/>
          </p:cNvSpPr>
          <p:nvPr>
            <p:ph type="body" sz="quarter" idx="14"/>
          </p:nvPr>
        </p:nvSpPr>
        <p:spPr>
          <a:xfrm>
            <a:off x="685800" y="5600700"/>
            <a:ext cx="7772400" cy="838200"/>
          </a:xfrm>
        </p:spPr>
        <p:txBody>
          <a:bodyPr>
            <a:noAutofit/>
          </a:bodyPr>
          <a:lstStyle>
            <a:extLst/>
          </a:lstStyle>
          <a:p>
            <a:pPr marL="0" indent="0"/>
            <a:r>
              <a:rPr lang="en-US" sz="6000" dirty="0" smtClean="0">
                <a:latin typeface="+mj-lt"/>
              </a:rPr>
              <a:t>Below the Surface…</a:t>
            </a:r>
          </a:p>
        </p:txBody>
      </p:sp>
      <p:pic>
        <p:nvPicPr>
          <p:cNvPr id="10242" name="Picture 2" descr="Image result for collingwood downtown"/>
          <p:cNvPicPr>
            <a:picLocks noGrp="1" noChangeAspect="1" noChangeArrowheads="1"/>
          </p:cNvPicPr>
          <p:nvPr>
            <p:ph type="pic" sz="quarter" idx="11"/>
          </p:nvPr>
        </p:nvPicPr>
        <p:blipFill>
          <a:blip r:embed="rId3" cstate="print"/>
          <a:srcRect l="26500" r="26500"/>
          <a:stretch>
            <a:fillRect/>
          </a:stretch>
        </p:blipFill>
        <p:spPr bwMode="auto">
          <a:xfrm>
            <a:off x="786338" y="1905000"/>
            <a:ext cx="2286000" cy="2286000"/>
          </a:xfrm>
          <a:prstGeom prst="rect">
            <a:avLst/>
          </a:prstGeom>
          <a:noFill/>
        </p:spPr>
      </p:pic>
      <p:pic>
        <p:nvPicPr>
          <p:cNvPr id="10246" name="Picture 6" descr="Image result for collingwood waterfront"/>
          <p:cNvPicPr>
            <a:picLocks noGrp="1" noChangeAspect="1" noChangeArrowheads="1"/>
          </p:cNvPicPr>
          <p:nvPr>
            <p:ph type="pic" sz="quarter" idx="15"/>
          </p:nvPr>
        </p:nvPicPr>
        <p:blipFill>
          <a:blip r:embed="rId4" cstate="print"/>
          <a:srcRect l="28355" r="28355"/>
          <a:stretch>
            <a:fillRect/>
          </a:stretch>
        </p:blipFill>
        <p:spPr bwMode="auto">
          <a:xfrm>
            <a:off x="3474604" y="1905000"/>
            <a:ext cx="2286000" cy="2286000"/>
          </a:xfrm>
          <a:prstGeom prst="rect">
            <a:avLst/>
          </a:prstGeom>
          <a:noFill/>
        </p:spPr>
      </p:pic>
      <p:pic>
        <p:nvPicPr>
          <p:cNvPr id="10244" name="Picture 4" descr="Image result for blue mountain"/>
          <p:cNvPicPr>
            <a:picLocks noGrp="1" noChangeAspect="1" noChangeArrowheads="1"/>
          </p:cNvPicPr>
          <p:nvPr>
            <p:ph type="pic" sz="quarter" idx="16"/>
          </p:nvPr>
        </p:nvPicPr>
        <p:blipFill>
          <a:blip r:embed="rId5" cstate="print"/>
          <a:srcRect l="21881" r="21881"/>
          <a:stretch>
            <a:fillRect/>
          </a:stretch>
        </p:blipFill>
        <p:spPr bwMode="auto">
          <a:xfrm>
            <a:off x="6162870" y="1905000"/>
            <a:ext cx="2286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kulchycki\AppData\Local\Microsoft\Windows\Temporary Internet Files\Content.IE5\QY735IDE\large-House-Icon-166.6-17641[1].gif"/>
          <p:cNvPicPr>
            <a:picLocks noChangeAspect="1" noChangeArrowheads="1"/>
          </p:cNvPicPr>
          <p:nvPr/>
        </p:nvPicPr>
        <p:blipFill>
          <a:blip r:embed="rId3" cstate="print"/>
          <a:srcRect/>
          <a:stretch>
            <a:fillRect/>
          </a:stretch>
        </p:blipFill>
        <p:spPr bwMode="auto">
          <a:xfrm>
            <a:off x="7543800" y="5029200"/>
            <a:ext cx="1295400" cy="1269492"/>
          </a:xfrm>
          <a:prstGeom prst="rect">
            <a:avLst/>
          </a:prstGeom>
          <a:noFill/>
        </p:spPr>
      </p:pic>
      <p:pic>
        <p:nvPicPr>
          <p:cNvPr id="1029" name="Picture 5" descr="C:\Users\akulchycki\AppData\Local\Microsoft\Windows\Temporary Internet Files\Content.IE5\D6N91CG1\Double-barred_dollar_sign.svg[1].png"/>
          <p:cNvPicPr>
            <a:picLocks noChangeAspect="1" noChangeArrowheads="1"/>
          </p:cNvPicPr>
          <p:nvPr/>
        </p:nvPicPr>
        <p:blipFill>
          <a:blip r:embed="rId4" cstate="print"/>
          <a:srcRect/>
          <a:stretch>
            <a:fillRect/>
          </a:stretch>
        </p:blipFill>
        <p:spPr bwMode="auto">
          <a:xfrm>
            <a:off x="0" y="3276600"/>
            <a:ext cx="1447800" cy="1447800"/>
          </a:xfrm>
          <a:prstGeom prst="rect">
            <a:avLst/>
          </a:prstGeom>
          <a:noFill/>
        </p:spPr>
      </p:pic>
      <p:pic>
        <p:nvPicPr>
          <p:cNvPr id="1030" name="Picture 6" descr="C:\Users\akulchycki\AppData\Local\Microsoft\Windows\Temporary Internet Files\Content.IE5\1GEV3Z5M\600px-Education_-_Grad_Hat.svg[1].png"/>
          <p:cNvPicPr>
            <a:picLocks noChangeAspect="1" noChangeArrowheads="1"/>
          </p:cNvPicPr>
          <p:nvPr/>
        </p:nvPicPr>
        <p:blipFill>
          <a:blip r:embed="rId5" cstate="print"/>
          <a:srcRect t="16949" r="1695" b="18644"/>
          <a:stretch>
            <a:fillRect/>
          </a:stretch>
        </p:blipFill>
        <p:spPr bwMode="auto">
          <a:xfrm>
            <a:off x="6934200" y="1905000"/>
            <a:ext cx="1977189" cy="1295400"/>
          </a:xfrm>
          <a:prstGeom prst="rect">
            <a:avLst/>
          </a:prstGeom>
          <a:noFill/>
        </p:spPr>
      </p:pic>
      <p:pic>
        <p:nvPicPr>
          <p:cNvPr id="1032" name="Picture 8" descr="C:\Users\akulchycki\AppData\Local\Microsoft\Windows\Temporary Internet Files\Content.IE5\D6N91CG1\Group_people_icon[1].jpg"/>
          <p:cNvPicPr>
            <a:picLocks noChangeAspect="1" noChangeArrowheads="1"/>
          </p:cNvPicPr>
          <p:nvPr/>
        </p:nvPicPr>
        <p:blipFill>
          <a:blip r:embed="rId6" cstate="print"/>
          <a:srcRect/>
          <a:stretch>
            <a:fillRect/>
          </a:stretch>
        </p:blipFill>
        <p:spPr bwMode="auto">
          <a:xfrm>
            <a:off x="228600" y="152400"/>
            <a:ext cx="2514600" cy="1669852"/>
          </a:xfrm>
          <a:prstGeom prst="rect">
            <a:avLst/>
          </a:prstGeom>
          <a:noFill/>
        </p:spPr>
      </p:pic>
      <p:sp>
        <p:nvSpPr>
          <p:cNvPr id="14" name="TextBox 13"/>
          <p:cNvSpPr txBox="1"/>
          <p:nvPr/>
        </p:nvSpPr>
        <p:spPr>
          <a:xfrm>
            <a:off x="2819400" y="533400"/>
            <a:ext cx="6096000" cy="830997"/>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Population: 19,241</a:t>
            </a:r>
          </a:p>
          <a:p>
            <a:pPr>
              <a:buFont typeface="Arial" pitchFamily="34" charset="0"/>
              <a:buChar char="•"/>
            </a:pPr>
            <a:r>
              <a:rPr lang="en-US" sz="2400" dirty="0" smtClean="0">
                <a:latin typeface="Arial" pitchFamily="34" charset="0"/>
                <a:cs typeface="Arial" pitchFamily="34" charset="0"/>
              </a:rPr>
              <a:t>15 – 24 years: 2,314 ; ~11%</a:t>
            </a:r>
            <a:endParaRPr lang="en-US" sz="2400" dirty="0">
              <a:latin typeface="Arial" pitchFamily="34" charset="0"/>
              <a:cs typeface="Arial" pitchFamily="34" charset="0"/>
            </a:endParaRPr>
          </a:p>
        </p:txBody>
      </p:sp>
      <p:sp>
        <p:nvSpPr>
          <p:cNvPr id="15" name="TextBox 14"/>
          <p:cNvSpPr txBox="1"/>
          <p:nvPr/>
        </p:nvSpPr>
        <p:spPr>
          <a:xfrm>
            <a:off x="1295400" y="3429000"/>
            <a:ext cx="6934200" cy="1200329"/>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Median family income: $78,121 </a:t>
            </a:r>
          </a:p>
          <a:p>
            <a:pPr>
              <a:buFont typeface="Arial" pitchFamily="34" charset="0"/>
              <a:buChar char="•"/>
            </a:pPr>
            <a:r>
              <a:rPr lang="en-US" sz="2400" dirty="0" smtClean="0">
                <a:latin typeface="Arial" pitchFamily="34" charset="0"/>
                <a:cs typeface="Arial" pitchFamily="34" charset="0"/>
              </a:rPr>
              <a:t>19.4% of children in Simcoe County classified as </a:t>
            </a:r>
            <a:br>
              <a:rPr lang="en-US" sz="2400" dirty="0" smtClean="0">
                <a:latin typeface="Arial" pitchFamily="34" charset="0"/>
                <a:cs typeface="Arial" pitchFamily="34" charset="0"/>
              </a:rPr>
            </a:br>
            <a:r>
              <a:rPr lang="en-US" sz="2400" dirty="0" smtClean="0">
                <a:latin typeface="Arial" pitchFamily="34" charset="0"/>
                <a:cs typeface="Arial" pitchFamily="34" charset="0"/>
              </a:rPr>
              <a:t>low-income</a:t>
            </a:r>
          </a:p>
        </p:txBody>
      </p:sp>
      <p:sp>
        <p:nvSpPr>
          <p:cNvPr id="16" name="TextBox 15"/>
          <p:cNvSpPr txBox="1"/>
          <p:nvPr/>
        </p:nvSpPr>
        <p:spPr>
          <a:xfrm>
            <a:off x="533400" y="4876800"/>
            <a:ext cx="6858000" cy="1569660"/>
          </a:xfrm>
          <a:prstGeom prst="rect">
            <a:avLst/>
          </a:prstGeom>
          <a:noFill/>
        </p:spPr>
        <p:txBody>
          <a:bodyPr wrap="square" rtlCol="0">
            <a:spAutoFit/>
          </a:bodyPr>
          <a:lstStyle/>
          <a:p>
            <a:pPr algn="r">
              <a:buFont typeface="Arial" pitchFamily="34" charset="0"/>
              <a:buChar char="•"/>
            </a:pPr>
            <a:r>
              <a:rPr lang="en-US" sz="2400" dirty="0" smtClean="0">
                <a:latin typeface="Arial" pitchFamily="34" charset="0"/>
                <a:cs typeface="Arial" pitchFamily="34" charset="0"/>
              </a:rPr>
              <a:t>Average cost of single family home: $544,554</a:t>
            </a:r>
          </a:p>
          <a:p>
            <a:pPr algn="r">
              <a:buFont typeface="Arial" pitchFamily="34" charset="0"/>
              <a:buChar char="•"/>
            </a:pPr>
            <a:r>
              <a:rPr lang="en-US" sz="2400" dirty="0" smtClean="0">
                <a:latin typeface="Arial" pitchFamily="34" charset="0"/>
                <a:cs typeface="Arial" pitchFamily="34" charset="0"/>
              </a:rPr>
              <a:t>Collingwood had a 0.7% vacancy rate</a:t>
            </a:r>
          </a:p>
          <a:p>
            <a:pPr algn="r">
              <a:buFont typeface="Arial" pitchFamily="34" charset="0"/>
              <a:buChar char="•"/>
            </a:pPr>
            <a:r>
              <a:rPr lang="en-US" sz="2400" dirty="0" smtClean="0">
                <a:latin typeface="Arial" pitchFamily="34" charset="0"/>
                <a:cs typeface="Arial" pitchFamily="34" charset="0"/>
              </a:rPr>
              <a:t>2200 emergency shelter visits in 2015; </a:t>
            </a:r>
          </a:p>
          <a:p>
            <a:pPr algn="r"/>
            <a:r>
              <a:rPr lang="en-US" sz="2400" dirty="0" smtClean="0">
                <a:latin typeface="Arial" pitchFamily="34" charset="0"/>
                <a:cs typeface="Arial" pitchFamily="34" charset="0"/>
              </a:rPr>
              <a:t>30% of visits were individuals aged 16 to 24 </a:t>
            </a:r>
          </a:p>
        </p:txBody>
      </p:sp>
      <p:sp>
        <p:nvSpPr>
          <p:cNvPr id="17" name="TextBox 16"/>
          <p:cNvSpPr txBox="1"/>
          <p:nvPr/>
        </p:nvSpPr>
        <p:spPr>
          <a:xfrm>
            <a:off x="304800" y="2000071"/>
            <a:ext cx="6553200" cy="1200329"/>
          </a:xfrm>
          <a:prstGeom prst="rect">
            <a:avLst/>
          </a:prstGeom>
          <a:noFill/>
        </p:spPr>
        <p:txBody>
          <a:bodyPr wrap="square" rtlCol="0">
            <a:spAutoFit/>
          </a:bodyPr>
          <a:lstStyle/>
          <a:p>
            <a:pPr algn="r">
              <a:buFont typeface="Arial" pitchFamily="34" charset="0"/>
              <a:buChar char="•"/>
            </a:pPr>
            <a:r>
              <a:rPr lang="en-US" sz="2400" dirty="0" smtClean="0">
                <a:latin typeface="Arial" pitchFamily="34" charset="0"/>
                <a:cs typeface="Arial" pitchFamily="34" charset="0"/>
              </a:rPr>
              <a:t>40% of Collingwood’s population has no education beyond high school</a:t>
            </a:r>
          </a:p>
          <a:p>
            <a:pPr algn="r">
              <a:buFont typeface="Arial" pitchFamily="34" charset="0"/>
              <a:buChar char="•"/>
            </a:pPr>
            <a:r>
              <a:rPr lang="en-US" sz="2400" dirty="0" smtClean="0">
                <a:latin typeface="Arial" pitchFamily="34" charset="0"/>
                <a:cs typeface="Arial" pitchFamily="34" charset="0"/>
              </a:rPr>
              <a:t>74% high school graduation rate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jknoester\AppData\Local\Microsoft\Windows\Temporary Internet Files\Content.Outlook\IZIFQQDM\IMG_1455.JPG"/>
          <p:cNvPicPr>
            <a:picLocks noChangeAspect="1" noChangeArrowheads="1"/>
          </p:cNvPicPr>
          <p:nvPr/>
        </p:nvPicPr>
        <p:blipFill>
          <a:blip r:embed="rId3" cstate="print"/>
          <a:srcRect/>
          <a:stretch>
            <a:fillRect/>
          </a:stretch>
        </p:blipFill>
        <p:spPr bwMode="auto">
          <a:xfrm>
            <a:off x="457200" y="1295400"/>
            <a:ext cx="3810000" cy="3948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jknoester\AppData\Local\Microsoft\Windows\Temporary Internet Files\Content.Outlook\4OWJBQ70\IMG_1701.JPG"/>
          <p:cNvPicPr/>
          <p:nvPr/>
        </p:nvPicPr>
        <p:blipFill>
          <a:blip r:embed="rId4" cstate="print"/>
          <a:srcRect/>
          <a:stretch>
            <a:fillRect/>
          </a:stretch>
        </p:blipFill>
        <p:spPr bwMode="auto">
          <a:xfrm rot="10800000">
            <a:off x="4800600" y="1295400"/>
            <a:ext cx="3962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
          <p:cNvSpPr txBox="1">
            <a:spLocks/>
          </p:cNvSpPr>
          <p:nvPr/>
        </p:nvSpPr>
        <p:spPr>
          <a:xfrm>
            <a:off x="1219200" y="5562600"/>
            <a:ext cx="7010400" cy="990600"/>
          </a:xfrm>
          <a:prstGeom prst="rect">
            <a:avLst/>
          </a:prstGeom>
        </p:spPr>
        <p:txBody>
          <a:bodyPr>
            <a:noAutofit/>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effectLst/>
                <a:uLnTx/>
                <a:uFillTx/>
                <a:latin typeface="+mj-lt"/>
                <a:ea typeface="+mj-ea"/>
                <a:cs typeface="+mj-cs"/>
              </a:rPr>
              <a:t>CPL and Teen Services</a:t>
            </a:r>
            <a:endParaRPr kumimoji="0" lang="en-US" sz="6000" b="0" i="0" u="none" strike="noStrike" kern="1200" cap="none" spc="0" normalizeH="0" baseline="0" noProof="0" dirty="0">
              <a:ln>
                <a:noFill/>
              </a:ln>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629400" y="3166408"/>
            <a:ext cx="2209800" cy="1938992"/>
          </a:xfrm>
          <a:prstGeom prst="rect">
            <a:avLst/>
          </a:prstGeom>
          <a:noFill/>
        </p:spPr>
        <p:txBody>
          <a:bodyPr wrap="square" rtlCol="0">
            <a:spAutoFit/>
          </a:bodyPr>
          <a:lstStyle/>
          <a:p>
            <a:r>
              <a:rPr lang="en-CA" sz="2400" dirty="0" smtClean="0">
                <a:latin typeface="+mj-lt"/>
              </a:rPr>
              <a:t>Dealing with Inappropriate Behaviours and Patron </a:t>
            </a:r>
          </a:p>
          <a:p>
            <a:r>
              <a:rPr lang="en-CA" sz="2400" dirty="0" smtClean="0">
                <a:latin typeface="+mj-lt"/>
              </a:rPr>
              <a:t>Push-Back</a:t>
            </a:r>
            <a:endParaRPr lang="en-CA" sz="2400" dirty="0">
              <a:latin typeface="+mj-lt"/>
            </a:endParaRPr>
          </a:p>
        </p:txBody>
      </p:sp>
      <p:pic>
        <p:nvPicPr>
          <p:cNvPr id="4" name="Picture Placeholder 3" descr="Teen poster.jpg"/>
          <p:cNvPicPr>
            <a:picLocks noGrp="1" noChangeAspect="1"/>
          </p:cNvPicPr>
          <p:nvPr>
            <p:ph type="pic" sz="quarter" idx="11"/>
          </p:nvPr>
        </p:nvPicPr>
        <p:blipFill>
          <a:blip r:embed="rId3" cstate="print"/>
          <a:srcRect l="1195" r="1195"/>
          <a:stretch>
            <a:fillRect/>
          </a:stretch>
        </p:blipFill>
        <p:spPr>
          <a:xfrm>
            <a:off x="381000" y="1905000"/>
            <a:ext cx="5871411" cy="4648200"/>
          </a:xfrm>
        </p:spPr>
      </p:pic>
      <p:sp>
        <p:nvSpPr>
          <p:cNvPr id="5" name="TextBox 4"/>
          <p:cNvSpPr txBox="1"/>
          <p:nvPr/>
        </p:nvSpPr>
        <p:spPr>
          <a:xfrm>
            <a:off x="1524000" y="762000"/>
            <a:ext cx="6324600" cy="1015663"/>
          </a:xfrm>
          <a:prstGeom prst="rect">
            <a:avLst/>
          </a:prstGeom>
          <a:noFill/>
        </p:spPr>
        <p:txBody>
          <a:bodyPr wrap="square" rtlCol="0">
            <a:spAutoFit/>
          </a:bodyPr>
          <a:lstStyle/>
          <a:p>
            <a:r>
              <a:rPr lang="en-US" sz="6000" dirty="0" smtClean="0">
                <a:latin typeface="+mj-lt"/>
              </a:rPr>
              <a:t>Issues &amp; Challenges</a:t>
            </a:r>
            <a:endParaRPr lang="en-US" sz="6000" dirty="0">
              <a:latin typeface="+mj-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0" y="5943600"/>
            <a:ext cx="1828800" cy="461665"/>
          </a:xfrm>
          <a:prstGeom prst="rect">
            <a:avLst/>
          </a:prstGeom>
          <a:noFill/>
        </p:spPr>
        <p:txBody>
          <a:bodyPr wrap="square" rtlCol="0">
            <a:spAutoFit/>
          </a:bodyPr>
          <a:lstStyle/>
          <a:p>
            <a:r>
              <a:rPr lang="en-US" sz="2400" dirty="0" smtClean="0">
                <a:latin typeface="+mj-lt"/>
              </a:rPr>
              <a:t>Staff Support</a:t>
            </a:r>
            <a:endParaRPr lang="en-US" sz="2400" dirty="0">
              <a:latin typeface="+mj-lt"/>
            </a:endParaRPr>
          </a:p>
        </p:txBody>
      </p:sp>
      <p:pic>
        <p:nvPicPr>
          <p:cNvPr id="18" name="Picture Placeholder 17" descr="IMG_5075.JPG"/>
          <p:cNvPicPr>
            <a:picLocks noGrp="1" noChangeAspect="1"/>
          </p:cNvPicPr>
          <p:nvPr>
            <p:ph type="pic" sz="quarter" idx="10"/>
          </p:nvPr>
        </p:nvPicPr>
        <p:blipFill>
          <a:blip r:embed="rId3" cstate="print"/>
          <a:srcRect l="1389" r="5555"/>
          <a:stretch>
            <a:fillRect/>
          </a:stretch>
        </p:blipFill>
        <p:spPr>
          <a:xfrm>
            <a:off x="1295400" y="1120254"/>
            <a:ext cx="6519863" cy="4670946"/>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153400" cy="1015663"/>
          </a:xfrm>
          <a:prstGeom prst="rect">
            <a:avLst/>
          </a:prstGeom>
          <a:noFill/>
        </p:spPr>
        <p:txBody>
          <a:bodyPr wrap="square" rtlCol="0">
            <a:spAutoFit/>
          </a:bodyPr>
          <a:lstStyle/>
          <a:p>
            <a:pPr algn="ctr"/>
            <a:r>
              <a:rPr lang="en-CA" sz="6000" dirty="0" smtClean="0">
                <a:latin typeface="+mj-lt"/>
              </a:rPr>
              <a:t>Boundaries &amp; Limitations</a:t>
            </a:r>
            <a:endParaRPr lang="en-CA" sz="6000" dirty="0">
              <a:latin typeface="+mj-lt"/>
            </a:endParaRPr>
          </a:p>
        </p:txBody>
      </p:sp>
      <p:pic>
        <p:nvPicPr>
          <p:cNvPr id="55297" name="Picture 1" descr="T:\Library\2. Public Relations Department\Overall Library\Stock Images\Pixabay\road-sign-464648_1280.jpg"/>
          <p:cNvPicPr>
            <a:picLocks noChangeAspect="1" noChangeArrowheads="1"/>
          </p:cNvPicPr>
          <p:nvPr/>
        </p:nvPicPr>
        <p:blipFill>
          <a:blip r:embed="rId3" cstate="print"/>
          <a:srcRect/>
          <a:stretch>
            <a:fillRect/>
          </a:stretch>
        </p:blipFill>
        <p:spPr bwMode="auto">
          <a:xfrm>
            <a:off x="1447800" y="2133600"/>
            <a:ext cx="6203894" cy="43815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ollingwood Youth Centre"/>
          <p:cNvPicPr>
            <a:picLocks noGrp="1" noChangeAspect="1" noChangeArrowheads="1"/>
          </p:cNvPicPr>
          <p:nvPr>
            <p:ph type="pic" sz="quarter" idx="10"/>
          </p:nvPr>
        </p:nvPicPr>
        <p:blipFill>
          <a:blip r:embed="rId3" cstate="print"/>
          <a:srcRect l="-94" r="-184"/>
          <a:stretch>
            <a:fillRect/>
          </a:stretch>
        </p:blipFill>
        <p:spPr bwMode="auto">
          <a:xfrm>
            <a:off x="2590800" y="1752600"/>
            <a:ext cx="3962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1"/>
          </p:nvPr>
        </p:nvSpPr>
        <p:spPr>
          <a:xfrm>
            <a:off x="1143000" y="5257800"/>
            <a:ext cx="7162800" cy="990600"/>
          </a:xfrm>
        </p:spPr>
        <p:txBody>
          <a:bodyPr/>
          <a:lstStyle/>
          <a:p>
            <a:r>
              <a:rPr lang="en-CA" sz="6000" dirty="0" smtClean="0">
                <a:latin typeface="+mj-lt"/>
              </a:rPr>
              <a:t>Building Partnerships</a:t>
            </a:r>
            <a:endParaRPr lang="en-CA" sz="6000" dirty="0">
              <a:latin typeface="+mj-lt"/>
            </a:endParaRPr>
          </a:p>
        </p:txBody>
      </p:sp>
      <p:pic>
        <p:nvPicPr>
          <p:cNvPr id="1028" name="Picture 4" descr="Image may contain: 1 person"/>
          <p:cNvPicPr>
            <a:picLocks noChangeAspect="1" noChangeArrowheads="1"/>
          </p:cNvPicPr>
          <p:nvPr/>
        </p:nvPicPr>
        <p:blipFill>
          <a:blip r:embed="rId4" cstate="print"/>
          <a:srcRect/>
          <a:stretch>
            <a:fillRect/>
          </a:stretch>
        </p:blipFill>
        <p:spPr bwMode="auto">
          <a:xfrm>
            <a:off x="133350" y="1752600"/>
            <a:ext cx="222885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Users\jknoester\AppData\Local\Microsoft\Windows\Temporary Internet Files\Content.Outlook\4OWJBQ70\IMG_1705.JPG"/>
          <p:cNvPicPr>
            <a:picLocks noChangeAspect="1" noChangeArrowheads="1"/>
          </p:cNvPicPr>
          <p:nvPr/>
        </p:nvPicPr>
        <p:blipFill>
          <a:blip r:embed="rId5" cstate="print"/>
          <a:srcRect/>
          <a:stretch>
            <a:fillRect/>
          </a:stretch>
        </p:blipFill>
        <p:spPr bwMode="auto">
          <a:xfrm rot="5400000">
            <a:off x="6430977" y="2087577"/>
            <a:ext cx="2987645"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41986" name="Picture 2" descr="C:\Users\jknoester\Desktop\Four oClock Food Flyer hz.jpg"/>
          <p:cNvPicPr>
            <a:picLocks noChangeAspect="1" noChangeArrowheads="1"/>
          </p:cNvPicPr>
          <p:nvPr/>
        </p:nvPicPr>
        <p:blipFill>
          <a:blip r:embed="rId3" cstate="print"/>
          <a:srcRect/>
          <a:stretch>
            <a:fillRect/>
          </a:stretch>
        </p:blipFill>
        <p:spPr bwMode="auto">
          <a:xfrm>
            <a:off x="134470" y="0"/>
            <a:ext cx="8875059" cy="685800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1315</Words>
  <Application>Microsoft Office PowerPoint</Application>
  <PresentationFormat>On-screen Show (4:3)</PresentationFormat>
  <Paragraphs>255</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ClassicPhotoAlbum</vt:lpstr>
      <vt:lpstr>Flow</vt:lpstr>
      <vt:lpstr>Office Theme</vt:lpstr>
      <vt:lpstr>Growing Relationships</vt:lpstr>
      <vt:lpstr>Collingwood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2016-12-19T23:20:13Z</dcterms:created>
  <dcterms:modified xsi:type="dcterms:W3CDTF">2017-02-09T19:56:01Z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